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59" r:id="rId4"/>
    <p:sldId id="260" r:id="rId5"/>
    <p:sldId id="261" r:id="rId6"/>
    <p:sldId id="265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19" d="100"/>
          <a:sy n="119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3E1F57-BF7B-CE41-A224-F0D945F3FBE3}" type="doc">
      <dgm:prSet loTypeId="urn:microsoft.com/office/officeart/2005/8/layout/radial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BB4CD0-5F65-8041-B6D7-632E21B37401}">
      <dgm:prSet custT="1"/>
      <dgm:spPr/>
      <dgm:t>
        <a:bodyPr/>
        <a:lstStyle/>
        <a:p>
          <a:r>
            <a:rPr lang="en-US" sz="2400" dirty="0">
              <a:latin typeface="Avenir Next LT Pro" panose="020B0504020202020204" pitchFamily="34" charset="77"/>
            </a:rPr>
            <a:t>Used NLP to understand if rap music changed over time</a:t>
          </a:r>
        </a:p>
      </dgm:t>
    </dgm:pt>
    <dgm:pt modelId="{D37669CA-809C-A840-9E31-F8C8A794A50C}" type="parTrans" cxnId="{C6E35678-3B24-6842-9E91-D1B34921DE2B}">
      <dgm:prSet/>
      <dgm:spPr/>
      <dgm:t>
        <a:bodyPr/>
        <a:lstStyle/>
        <a:p>
          <a:endParaRPr lang="en-US"/>
        </a:p>
      </dgm:t>
    </dgm:pt>
    <dgm:pt modelId="{CBD17D20-B2D3-984B-BF4D-74DB8145C0FA}" type="sibTrans" cxnId="{C6E35678-3B24-6842-9E91-D1B34921DE2B}">
      <dgm:prSet/>
      <dgm:spPr/>
      <dgm:t>
        <a:bodyPr/>
        <a:lstStyle/>
        <a:p>
          <a:endParaRPr lang="en-US"/>
        </a:p>
      </dgm:t>
    </dgm:pt>
    <dgm:pt modelId="{5B333B3D-DF42-764D-B81E-5BDDEA648AD7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Raw Data </a:t>
          </a:r>
        </a:p>
      </dgm:t>
    </dgm:pt>
    <dgm:pt modelId="{184B0463-23B7-4B41-A118-4396FCAF476F}" type="parTrans" cxnId="{E0169C7C-CF9E-B243-8DFA-578BE1033035}">
      <dgm:prSet/>
      <dgm:spPr/>
      <dgm:t>
        <a:bodyPr/>
        <a:lstStyle/>
        <a:p>
          <a:endParaRPr lang="en-US"/>
        </a:p>
      </dgm:t>
    </dgm:pt>
    <dgm:pt modelId="{59ACC474-4F31-2D4C-B393-8920D96910EE}" type="sibTrans" cxnId="{E0169C7C-CF9E-B243-8DFA-578BE1033035}">
      <dgm:prSet/>
      <dgm:spPr/>
      <dgm:t>
        <a:bodyPr/>
        <a:lstStyle/>
        <a:p>
          <a:endParaRPr lang="en-US"/>
        </a:p>
      </dgm:t>
    </dgm:pt>
    <dgm:pt modelId="{DB75E432-9611-8344-ADAE-4C558055874F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Pre-Processing</a:t>
          </a:r>
        </a:p>
      </dgm:t>
    </dgm:pt>
    <dgm:pt modelId="{B0246FCD-0ED5-0642-B28B-CD2970AB0CF8}" type="parTrans" cxnId="{138767CD-C6B0-524B-B3D3-C5611E8416CA}">
      <dgm:prSet/>
      <dgm:spPr/>
      <dgm:t>
        <a:bodyPr/>
        <a:lstStyle/>
        <a:p>
          <a:endParaRPr lang="en-US"/>
        </a:p>
      </dgm:t>
    </dgm:pt>
    <dgm:pt modelId="{94BB2ADB-8D19-0045-8775-C642124CF6B1}" type="sibTrans" cxnId="{138767CD-C6B0-524B-B3D3-C5611E8416CA}">
      <dgm:prSet/>
      <dgm:spPr/>
      <dgm:t>
        <a:bodyPr/>
        <a:lstStyle/>
        <a:p>
          <a:endParaRPr lang="en-US"/>
        </a:p>
      </dgm:t>
    </dgm:pt>
    <dgm:pt modelId="{F5A57710-43C9-1145-B56E-1D2AF6F7CB67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Data cleaning</a:t>
          </a:r>
        </a:p>
      </dgm:t>
    </dgm:pt>
    <dgm:pt modelId="{095E609B-F71C-2C41-84D5-98FB9507F9CE}" type="parTrans" cxnId="{B0FD6871-E811-DA41-85F4-A0EFED7FD5ED}">
      <dgm:prSet/>
      <dgm:spPr/>
      <dgm:t>
        <a:bodyPr/>
        <a:lstStyle/>
        <a:p>
          <a:endParaRPr lang="en-US"/>
        </a:p>
      </dgm:t>
    </dgm:pt>
    <dgm:pt modelId="{47C8427B-CD78-AF44-BABD-7813D7A7395C}" type="sibTrans" cxnId="{B0FD6871-E811-DA41-85F4-A0EFED7FD5ED}">
      <dgm:prSet/>
      <dgm:spPr/>
      <dgm:t>
        <a:bodyPr/>
        <a:lstStyle/>
        <a:p>
          <a:endParaRPr lang="en-US"/>
        </a:p>
      </dgm:t>
    </dgm:pt>
    <dgm:pt modelId="{F630CAE9-B610-A045-B0C4-9A9493802CDD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Tokenization</a:t>
          </a:r>
        </a:p>
      </dgm:t>
    </dgm:pt>
    <dgm:pt modelId="{85BAA007-FDA2-EE45-A0A3-D6D354C24583}" type="parTrans" cxnId="{3900E78B-123D-4045-9019-B5DAE13C8726}">
      <dgm:prSet/>
      <dgm:spPr/>
      <dgm:t>
        <a:bodyPr/>
        <a:lstStyle/>
        <a:p>
          <a:endParaRPr lang="en-US"/>
        </a:p>
      </dgm:t>
    </dgm:pt>
    <dgm:pt modelId="{8928EBAA-8563-8949-B04F-A4759FE907A4}" type="sibTrans" cxnId="{3900E78B-123D-4045-9019-B5DAE13C8726}">
      <dgm:prSet/>
      <dgm:spPr/>
      <dgm:t>
        <a:bodyPr/>
        <a:lstStyle/>
        <a:p>
          <a:endParaRPr lang="en-US"/>
        </a:p>
      </dgm:t>
    </dgm:pt>
    <dgm:pt modelId="{734A820F-3948-9A41-A7F9-82CF9D6BB025}">
      <dgm:prSet/>
      <dgm:spPr/>
      <dgm:t>
        <a:bodyPr/>
        <a:lstStyle/>
        <a:p>
          <a:r>
            <a:rPr lang="en-US" dirty="0">
              <a:latin typeface="Avenir Next LT Pro" panose="020B0504020202020204" pitchFamily="34" charset="77"/>
            </a:rPr>
            <a:t>Topic Modeling</a:t>
          </a:r>
        </a:p>
      </dgm:t>
    </dgm:pt>
    <dgm:pt modelId="{412E905B-6DC6-2A4C-A998-B483BAE32033}" type="parTrans" cxnId="{1E5A5998-865D-194B-829A-3CEBE100758D}">
      <dgm:prSet/>
      <dgm:spPr/>
      <dgm:t>
        <a:bodyPr/>
        <a:lstStyle/>
        <a:p>
          <a:endParaRPr lang="en-US"/>
        </a:p>
      </dgm:t>
    </dgm:pt>
    <dgm:pt modelId="{DC2B9EDE-4DB8-0E45-8B97-019F4108DBE3}" type="sibTrans" cxnId="{1E5A5998-865D-194B-829A-3CEBE100758D}">
      <dgm:prSet/>
      <dgm:spPr/>
      <dgm:t>
        <a:bodyPr/>
        <a:lstStyle/>
        <a:p>
          <a:endParaRPr lang="en-US"/>
        </a:p>
      </dgm:t>
    </dgm:pt>
    <dgm:pt modelId="{945F1A21-E6DC-104D-A15E-7A67F7B3D7EC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NMF </a:t>
          </a:r>
        </a:p>
      </dgm:t>
    </dgm:pt>
    <dgm:pt modelId="{C56D1E6D-692F-6D44-A283-B85122F54AC0}" type="parTrans" cxnId="{DA0893B5-8DC8-6949-875B-F4D5372C52D5}">
      <dgm:prSet/>
      <dgm:spPr/>
      <dgm:t>
        <a:bodyPr/>
        <a:lstStyle/>
        <a:p>
          <a:endParaRPr lang="en-US"/>
        </a:p>
      </dgm:t>
    </dgm:pt>
    <dgm:pt modelId="{D9820184-88F4-A246-8365-8532FC4FCE62}" type="sibTrans" cxnId="{DA0893B5-8DC8-6949-875B-F4D5372C52D5}">
      <dgm:prSet/>
      <dgm:spPr/>
      <dgm:t>
        <a:bodyPr/>
        <a:lstStyle/>
        <a:p>
          <a:endParaRPr lang="en-US"/>
        </a:p>
      </dgm:t>
    </dgm:pt>
    <dgm:pt modelId="{3AFFFFC1-59DD-EB4D-972F-3321365DAF2F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EDA</a:t>
          </a:r>
        </a:p>
      </dgm:t>
    </dgm:pt>
    <dgm:pt modelId="{BBDE2B15-3343-D245-815C-52E84D84A0F0}" type="parTrans" cxnId="{3B66527E-8E74-3447-B654-A5F3DB2A4093}">
      <dgm:prSet/>
      <dgm:spPr/>
      <dgm:t>
        <a:bodyPr/>
        <a:lstStyle/>
        <a:p>
          <a:endParaRPr lang="en-US"/>
        </a:p>
      </dgm:t>
    </dgm:pt>
    <dgm:pt modelId="{5953B53B-E9EC-4D44-BF51-C65469A8D7EA}" type="sibTrans" cxnId="{3B66527E-8E74-3447-B654-A5F3DB2A4093}">
      <dgm:prSet/>
      <dgm:spPr/>
      <dgm:t>
        <a:bodyPr/>
        <a:lstStyle/>
        <a:p>
          <a:endParaRPr lang="en-US"/>
        </a:p>
      </dgm:t>
    </dgm:pt>
    <dgm:pt modelId="{816946A0-3A46-784D-806D-6169A4BFDFD9}">
      <dgm:prSet/>
      <dgm:spPr/>
      <dgm:t>
        <a:bodyPr/>
        <a:lstStyle/>
        <a:p>
          <a:r>
            <a:rPr lang="en-US" dirty="0">
              <a:latin typeface="Avenir Next LT Pro" panose="020B0504020202020204" pitchFamily="34" charset="77"/>
            </a:rPr>
            <a:t>Topic Distribution</a:t>
          </a:r>
        </a:p>
      </dgm:t>
    </dgm:pt>
    <dgm:pt modelId="{D8253938-0D0E-2C48-9B2F-CC48A2EA0B38}" type="parTrans" cxnId="{EE963CFC-6A05-0842-9FA1-10C4B0AC09CF}">
      <dgm:prSet/>
      <dgm:spPr/>
      <dgm:t>
        <a:bodyPr/>
        <a:lstStyle/>
        <a:p>
          <a:endParaRPr lang="en-US"/>
        </a:p>
      </dgm:t>
    </dgm:pt>
    <dgm:pt modelId="{6E75AEDD-D64F-EC4C-9106-26429758AF2B}" type="sibTrans" cxnId="{EE963CFC-6A05-0842-9FA1-10C4B0AC09CF}">
      <dgm:prSet/>
      <dgm:spPr/>
      <dgm:t>
        <a:bodyPr/>
        <a:lstStyle/>
        <a:p>
          <a:endParaRPr lang="en-US"/>
        </a:p>
      </dgm:t>
    </dgm:pt>
    <dgm:pt modelId="{06994641-3840-024A-B013-0197BEC073C4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Timeseries</a:t>
          </a:r>
        </a:p>
      </dgm:t>
    </dgm:pt>
    <dgm:pt modelId="{7ACA2B8C-E8CD-D144-9F05-74CD0231F6C4}" type="parTrans" cxnId="{4FCC21D6-8A3B-F44E-B97C-B1B6A5DA73B7}">
      <dgm:prSet/>
      <dgm:spPr/>
      <dgm:t>
        <a:bodyPr/>
        <a:lstStyle/>
        <a:p>
          <a:endParaRPr lang="en-US"/>
        </a:p>
      </dgm:t>
    </dgm:pt>
    <dgm:pt modelId="{05143677-B6AC-3C4A-A74D-D7FA60C5FF9E}" type="sibTrans" cxnId="{4FCC21D6-8A3B-F44E-B97C-B1B6A5DA73B7}">
      <dgm:prSet/>
      <dgm:spPr/>
      <dgm:t>
        <a:bodyPr/>
        <a:lstStyle/>
        <a:p>
          <a:endParaRPr lang="en-US"/>
        </a:p>
      </dgm:t>
    </dgm:pt>
    <dgm:pt modelId="{A1462366-A13B-7845-A5DD-A485648E9D13}">
      <dgm:prSet/>
      <dgm:spPr/>
      <dgm:t>
        <a:bodyPr/>
        <a:lstStyle/>
        <a:p>
          <a:r>
            <a:rPr lang="en-US">
              <a:latin typeface="Avenir Next LT Pro" panose="020B0504020202020204" pitchFamily="34" charset="77"/>
            </a:rPr>
            <a:t>~200K Song lyrics from 1950 to 2020</a:t>
          </a:r>
        </a:p>
      </dgm:t>
    </dgm:pt>
    <dgm:pt modelId="{0173AE8C-30FD-CF48-83D7-874A49103E50}" type="sibTrans" cxnId="{6B48040C-C992-5647-8B50-CA4B090A56B1}">
      <dgm:prSet/>
      <dgm:spPr/>
      <dgm:t>
        <a:bodyPr/>
        <a:lstStyle/>
        <a:p>
          <a:endParaRPr lang="en-US"/>
        </a:p>
      </dgm:t>
    </dgm:pt>
    <dgm:pt modelId="{F6300D84-0C7D-E144-AA5A-97DF03370DD4}" type="parTrans" cxnId="{6B48040C-C992-5647-8B50-CA4B090A56B1}">
      <dgm:prSet/>
      <dgm:spPr/>
      <dgm:t>
        <a:bodyPr/>
        <a:lstStyle/>
        <a:p>
          <a:endParaRPr lang="en-US"/>
        </a:p>
      </dgm:t>
    </dgm:pt>
    <dgm:pt modelId="{11A4A665-41D7-5F4D-8A4C-71292FDA5580}" type="pres">
      <dgm:prSet presAssocID="{B73E1F57-BF7B-CE41-A224-F0D945F3FBE3}" presName="composite" presStyleCnt="0">
        <dgm:presLayoutVars>
          <dgm:chMax val="1"/>
          <dgm:dir/>
          <dgm:resizeHandles val="exact"/>
        </dgm:presLayoutVars>
      </dgm:prSet>
      <dgm:spPr/>
    </dgm:pt>
    <dgm:pt modelId="{A0C4557B-823A-8F42-8761-6E9977E67293}" type="pres">
      <dgm:prSet presAssocID="{B73E1F57-BF7B-CE41-A224-F0D945F3FBE3}" presName="radial" presStyleCnt="0">
        <dgm:presLayoutVars>
          <dgm:animLvl val="ctr"/>
        </dgm:presLayoutVars>
      </dgm:prSet>
      <dgm:spPr/>
    </dgm:pt>
    <dgm:pt modelId="{2AAB0428-546C-C64E-891F-BE53DB25A1DB}" type="pres">
      <dgm:prSet presAssocID="{09BB4CD0-5F65-8041-B6D7-632E21B37401}" presName="centerShape" presStyleLbl="vennNode1" presStyleIdx="0" presStyleCnt="5"/>
      <dgm:spPr/>
    </dgm:pt>
    <dgm:pt modelId="{1842D69E-196B-9247-B5B8-7483686C461F}" type="pres">
      <dgm:prSet presAssocID="{5B333B3D-DF42-764D-B81E-5BDDEA648AD7}" presName="node" presStyleLbl="vennNode1" presStyleIdx="1" presStyleCnt="5" custScaleX="116666" custScaleY="116666">
        <dgm:presLayoutVars>
          <dgm:bulletEnabled val="1"/>
        </dgm:presLayoutVars>
      </dgm:prSet>
      <dgm:spPr/>
    </dgm:pt>
    <dgm:pt modelId="{AC240249-85A6-FB44-8CA9-2C026B8E08F5}" type="pres">
      <dgm:prSet presAssocID="{DB75E432-9611-8344-ADAE-4C558055874F}" presName="node" presStyleLbl="vennNode1" presStyleIdx="2" presStyleCnt="5" custScaleX="116666" custScaleY="116666">
        <dgm:presLayoutVars>
          <dgm:bulletEnabled val="1"/>
        </dgm:presLayoutVars>
      </dgm:prSet>
      <dgm:spPr/>
    </dgm:pt>
    <dgm:pt modelId="{1DE9B12F-4AB2-F846-8DE8-A3B4E2A1C8EA}" type="pres">
      <dgm:prSet presAssocID="{734A820F-3948-9A41-A7F9-82CF9D6BB025}" presName="node" presStyleLbl="vennNode1" presStyleIdx="3" presStyleCnt="5" custScaleX="116666" custScaleY="116666">
        <dgm:presLayoutVars>
          <dgm:bulletEnabled val="1"/>
        </dgm:presLayoutVars>
      </dgm:prSet>
      <dgm:spPr/>
    </dgm:pt>
    <dgm:pt modelId="{AEA84233-51F2-3643-94EA-E9A811065974}" type="pres">
      <dgm:prSet presAssocID="{3AFFFFC1-59DD-EB4D-972F-3321365DAF2F}" presName="node" presStyleLbl="vennNode1" presStyleIdx="4" presStyleCnt="5" custScaleX="116666" custScaleY="116666">
        <dgm:presLayoutVars>
          <dgm:bulletEnabled val="1"/>
        </dgm:presLayoutVars>
      </dgm:prSet>
      <dgm:spPr/>
    </dgm:pt>
  </dgm:ptLst>
  <dgm:cxnLst>
    <dgm:cxn modelId="{36434402-ECFE-8144-BA55-69E37F2D256E}" type="presOf" srcId="{A1462366-A13B-7845-A5DD-A485648E9D13}" destId="{1842D69E-196B-9247-B5B8-7483686C461F}" srcOrd="0" destOrd="1" presId="urn:microsoft.com/office/officeart/2005/8/layout/radial3"/>
    <dgm:cxn modelId="{85EF5805-EEEF-5C46-BFA2-C4A380E982A1}" type="presOf" srcId="{DB75E432-9611-8344-ADAE-4C558055874F}" destId="{AC240249-85A6-FB44-8CA9-2C026B8E08F5}" srcOrd="0" destOrd="0" presId="urn:microsoft.com/office/officeart/2005/8/layout/radial3"/>
    <dgm:cxn modelId="{6B48040C-C992-5647-8B50-CA4B090A56B1}" srcId="{5B333B3D-DF42-764D-B81E-5BDDEA648AD7}" destId="{A1462366-A13B-7845-A5DD-A485648E9D13}" srcOrd="0" destOrd="0" parTransId="{F6300D84-0C7D-E144-AA5A-97DF03370DD4}" sibTransId="{0173AE8C-30FD-CF48-83D7-874A49103E50}"/>
    <dgm:cxn modelId="{E1D7D228-9007-F046-80C1-DD411ED64ED3}" type="presOf" srcId="{B73E1F57-BF7B-CE41-A224-F0D945F3FBE3}" destId="{11A4A665-41D7-5F4D-8A4C-71292FDA5580}" srcOrd="0" destOrd="0" presId="urn:microsoft.com/office/officeart/2005/8/layout/radial3"/>
    <dgm:cxn modelId="{CD3FA43B-82C5-7045-8D8C-0E7D297F887D}" type="presOf" srcId="{06994641-3840-024A-B013-0197BEC073C4}" destId="{AEA84233-51F2-3643-94EA-E9A811065974}" srcOrd="0" destOrd="2" presId="urn:microsoft.com/office/officeart/2005/8/layout/radial3"/>
    <dgm:cxn modelId="{B8DEFB58-985E-C04F-A293-EAED32C577C6}" type="presOf" srcId="{816946A0-3A46-784D-806D-6169A4BFDFD9}" destId="{AEA84233-51F2-3643-94EA-E9A811065974}" srcOrd="0" destOrd="1" presId="urn:microsoft.com/office/officeart/2005/8/layout/radial3"/>
    <dgm:cxn modelId="{7CA5ED5D-32CF-9141-8716-6A4DC7A32E16}" type="presOf" srcId="{3AFFFFC1-59DD-EB4D-972F-3321365DAF2F}" destId="{AEA84233-51F2-3643-94EA-E9A811065974}" srcOrd="0" destOrd="0" presId="urn:microsoft.com/office/officeart/2005/8/layout/radial3"/>
    <dgm:cxn modelId="{E7F50A6E-1DF3-B648-A828-F332BCCC158C}" type="presOf" srcId="{F630CAE9-B610-A045-B0C4-9A9493802CDD}" destId="{AC240249-85A6-FB44-8CA9-2C026B8E08F5}" srcOrd="0" destOrd="2" presId="urn:microsoft.com/office/officeart/2005/8/layout/radial3"/>
    <dgm:cxn modelId="{B0FD6871-E811-DA41-85F4-A0EFED7FD5ED}" srcId="{DB75E432-9611-8344-ADAE-4C558055874F}" destId="{F5A57710-43C9-1145-B56E-1D2AF6F7CB67}" srcOrd="0" destOrd="0" parTransId="{095E609B-F71C-2C41-84D5-98FB9507F9CE}" sibTransId="{47C8427B-CD78-AF44-BABD-7813D7A7395C}"/>
    <dgm:cxn modelId="{C6E35678-3B24-6842-9E91-D1B34921DE2B}" srcId="{B73E1F57-BF7B-CE41-A224-F0D945F3FBE3}" destId="{09BB4CD0-5F65-8041-B6D7-632E21B37401}" srcOrd="0" destOrd="0" parTransId="{D37669CA-809C-A840-9E31-F8C8A794A50C}" sibTransId="{CBD17D20-B2D3-984B-BF4D-74DB8145C0FA}"/>
    <dgm:cxn modelId="{E0169C7C-CF9E-B243-8DFA-578BE1033035}" srcId="{09BB4CD0-5F65-8041-B6D7-632E21B37401}" destId="{5B333B3D-DF42-764D-B81E-5BDDEA648AD7}" srcOrd="0" destOrd="0" parTransId="{184B0463-23B7-4B41-A118-4396FCAF476F}" sibTransId="{59ACC474-4F31-2D4C-B393-8920D96910EE}"/>
    <dgm:cxn modelId="{3B66527E-8E74-3447-B654-A5F3DB2A4093}" srcId="{09BB4CD0-5F65-8041-B6D7-632E21B37401}" destId="{3AFFFFC1-59DD-EB4D-972F-3321365DAF2F}" srcOrd="3" destOrd="0" parTransId="{BBDE2B15-3343-D245-815C-52E84D84A0F0}" sibTransId="{5953B53B-E9EC-4D44-BF51-C65469A8D7EA}"/>
    <dgm:cxn modelId="{3900E78B-123D-4045-9019-B5DAE13C8726}" srcId="{DB75E432-9611-8344-ADAE-4C558055874F}" destId="{F630CAE9-B610-A045-B0C4-9A9493802CDD}" srcOrd="1" destOrd="0" parTransId="{85BAA007-FDA2-EE45-A0A3-D6D354C24583}" sibTransId="{8928EBAA-8563-8949-B04F-A4759FE907A4}"/>
    <dgm:cxn modelId="{E680BC8E-B3EA-A54D-92C8-88FE1D7CD406}" type="presOf" srcId="{734A820F-3948-9A41-A7F9-82CF9D6BB025}" destId="{1DE9B12F-4AB2-F846-8DE8-A3B4E2A1C8EA}" srcOrd="0" destOrd="0" presId="urn:microsoft.com/office/officeart/2005/8/layout/radial3"/>
    <dgm:cxn modelId="{1E5A5998-865D-194B-829A-3CEBE100758D}" srcId="{09BB4CD0-5F65-8041-B6D7-632E21B37401}" destId="{734A820F-3948-9A41-A7F9-82CF9D6BB025}" srcOrd="2" destOrd="0" parTransId="{412E905B-6DC6-2A4C-A998-B483BAE32033}" sibTransId="{DC2B9EDE-4DB8-0E45-8B97-019F4108DBE3}"/>
    <dgm:cxn modelId="{17EC5DA0-7CD6-FA41-A031-A7D5402E5AF5}" type="presOf" srcId="{5B333B3D-DF42-764D-B81E-5BDDEA648AD7}" destId="{1842D69E-196B-9247-B5B8-7483686C461F}" srcOrd="0" destOrd="0" presId="urn:microsoft.com/office/officeart/2005/8/layout/radial3"/>
    <dgm:cxn modelId="{ED54DFA3-CDE4-0341-9194-C9BA47F0680B}" type="presOf" srcId="{F5A57710-43C9-1145-B56E-1D2AF6F7CB67}" destId="{AC240249-85A6-FB44-8CA9-2C026B8E08F5}" srcOrd="0" destOrd="1" presId="urn:microsoft.com/office/officeart/2005/8/layout/radial3"/>
    <dgm:cxn modelId="{E38821A4-01D3-EB4F-9631-FAED1DEE4940}" type="presOf" srcId="{09BB4CD0-5F65-8041-B6D7-632E21B37401}" destId="{2AAB0428-546C-C64E-891F-BE53DB25A1DB}" srcOrd="0" destOrd="0" presId="urn:microsoft.com/office/officeart/2005/8/layout/radial3"/>
    <dgm:cxn modelId="{DA0893B5-8DC8-6949-875B-F4D5372C52D5}" srcId="{734A820F-3948-9A41-A7F9-82CF9D6BB025}" destId="{945F1A21-E6DC-104D-A15E-7A67F7B3D7EC}" srcOrd="0" destOrd="0" parTransId="{C56D1E6D-692F-6D44-A283-B85122F54AC0}" sibTransId="{D9820184-88F4-A246-8365-8532FC4FCE62}"/>
    <dgm:cxn modelId="{B1983EC7-98A8-A54E-89DD-B9A70EE86813}" type="presOf" srcId="{945F1A21-E6DC-104D-A15E-7A67F7B3D7EC}" destId="{1DE9B12F-4AB2-F846-8DE8-A3B4E2A1C8EA}" srcOrd="0" destOrd="1" presId="urn:microsoft.com/office/officeart/2005/8/layout/radial3"/>
    <dgm:cxn modelId="{138767CD-C6B0-524B-B3D3-C5611E8416CA}" srcId="{09BB4CD0-5F65-8041-B6D7-632E21B37401}" destId="{DB75E432-9611-8344-ADAE-4C558055874F}" srcOrd="1" destOrd="0" parTransId="{B0246FCD-0ED5-0642-B28B-CD2970AB0CF8}" sibTransId="{94BB2ADB-8D19-0045-8775-C642124CF6B1}"/>
    <dgm:cxn modelId="{4FCC21D6-8A3B-F44E-B97C-B1B6A5DA73B7}" srcId="{3AFFFFC1-59DD-EB4D-972F-3321365DAF2F}" destId="{06994641-3840-024A-B013-0197BEC073C4}" srcOrd="1" destOrd="0" parTransId="{7ACA2B8C-E8CD-D144-9F05-74CD0231F6C4}" sibTransId="{05143677-B6AC-3C4A-A74D-D7FA60C5FF9E}"/>
    <dgm:cxn modelId="{EE963CFC-6A05-0842-9FA1-10C4B0AC09CF}" srcId="{3AFFFFC1-59DD-EB4D-972F-3321365DAF2F}" destId="{816946A0-3A46-784D-806D-6169A4BFDFD9}" srcOrd="0" destOrd="0" parTransId="{D8253938-0D0E-2C48-9B2F-CC48A2EA0B38}" sibTransId="{6E75AEDD-D64F-EC4C-9106-26429758AF2B}"/>
    <dgm:cxn modelId="{323BE3FF-91CE-B145-A6FB-028AB9A53F47}" type="presParOf" srcId="{11A4A665-41D7-5F4D-8A4C-71292FDA5580}" destId="{A0C4557B-823A-8F42-8761-6E9977E67293}" srcOrd="0" destOrd="0" presId="urn:microsoft.com/office/officeart/2005/8/layout/radial3"/>
    <dgm:cxn modelId="{87107033-F4D5-9E4F-9AEC-059CAD3FDBA1}" type="presParOf" srcId="{A0C4557B-823A-8F42-8761-6E9977E67293}" destId="{2AAB0428-546C-C64E-891F-BE53DB25A1DB}" srcOrd="0" destOrd="0" presId="urn:microsoft.com/office/officeart/2005/8/layout/radial3"/>
    <dgm:cxn modelId="{13B9179C-E834-6349-AE67-8890C50323D0}" type="presParOf" srcId="{A0C4557B-823A-8F42-8761-6E9977E67293}" destId="{1842D69E-196B-9247-B5B8-7483686C461F}" srcOrd="1" destOrd="0" presId="urn:microsoft.com/office/officeart/2005/8/layout/radial3"/>
    <dgm:cxn modelId="{366C8ED5-56AF-174E-BB93-B0680750365E}" type="presParOf" srcId="{A0C4557B-823A-8F42-8761-6E9977E67293}" destId="{AC240249-85A6-FB44-8CA9-2C026B8E08F5}" srcOrd="2" destOrd="0" presId="urn:microsoft.com/office/officeart/2005/8/layout/radial3"/>
    <dgm:cxn modelId="{DB96BEE9-0494-A54A-93DF-C7A879E6E5AB}" type="presParOf" srcId="{A0C4557B-823A-8F42-8761-6E9977E67293}" destId="{1DE9B12F-4AB2-F846-8DE8-A3B4E2A1C8EA}" srcOrd="3" destOrd="0" presId="urn:microsoft.com/office/officeart/2005/8/layout/radial3"/>
    <dgm:cxn modelId="{FFF5DE69-F999-4A44-828E-A641EC03A33D}" type="presParOf" srcId="{A0C4557B-823A-8F42-8761-6E9977E67293}" destId="{AEA84233-51F2-3643-94EA-E9A811065974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B0428-546C-C64E-891F-BE53DB25A1DB}">
      <dsp:nvSpPr>
        <dsp:cNvPr id="0" name=""/>
        <dsp:cNvSpPr/>
      </dsp:nvSpPr>
      <dsp:spPr>
        <a:xfrm>
          <a:off x="1779315" y="1195531"/>
          <a:ext cx="2978340" cy="297834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venir Next LT Pro" panose="020B0504020202020204" pitchFamily="34" charset="77"/>
            </a:rPr>
            <a:t>Used NLP to understand if rap music changed over time</a:t>
          </a:r>
        </a:p>
      </dsp:txBody>
      <dsp:txXfrm>
        <a:off x="2215483" y="1631699"/>
        <a:ext cx="2106004" cy="2106004"/>
      </dsp:txXfrm>
    </dsp:sp>
    <dsp:sp modelId="{1842D69E-196B-9247-B5B8-7483686C461F}">
      <dsp:nvSpPr>
        <dsp:cNvPr id="0" name=""/>
        <dsp:cNvSpPr/>
      </dsp:nvSpPr>
      <dsp:spPr>
        <a:xfrm>
          <a:off x="2399807" y="-123560"/>
          <a:ext cx="1737355" cy="173735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 panose="020B0504020202020204" pitchFamily="34" charset="77"/>
            </a:rPr>
            <a:t>Raw Data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venir Next LT Pro" panose="020B0504020202020204" pitchFamily="34" charset="77"/>
            </a:rPr>
            <a:t>~200K Song lyrics from 1950 to 2020</a:t>
          </a:r>
        </a:p>
      </dsp:txBody>
      <dsp:txXfrm>
        <a:off x="2654237" y="130870"/>
        <a:ext cx="1228495" cy="1228495"/>
      </dsp:txXfrm>
    </dsp:sp>
    <dsp:sp modelId="{AC240249-85A6-FB44-8CA9-2C026B8E08F5}">
      <dsp:nvSpPr>
        <dsp:cNvPr id="0" name=""/>
        <dsp:cNvSpPr/>
      </dsp:nvSpPr>
      <dsp:spPr>
        <a:xfrm>
          <a:off x="4339392" y="1816023"/>
          <a:ext cx="1737355" cy="173735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 panose="020B0504020202020204" pitchFamily="34" charset="77"/>
            </a:rPr>
            <a:t>Pre-Processing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venir Next LT Pro" panose="020B0504020202020204" pitchFamily="34" charset="77"/>
            </a:rPr>
            <a:t>Data cleaning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venir Next LT Pro" panose="020B0504020202020204" pitchFamily="34" charset="77"/>
            </a:rPr>
            <a:t>Tokenization</a:t>
          </a:r>
        </a:p>
      </dsp:txBody>
      <dsp:txXfrm>
        <a:off x="4593822" y="2070453"/>
        <a:ext cx="1228495" cy="1228495"/>
      </dsp:txXfrm>
    </dsp:sp>
    <dsp:sp modelId="{1DE9B12F-4AB2-F846-8DE8-A3B4E2A1C8EA}">
      <dsp:nvSpPr>
        <dsp:cNvPr id="0" name=""/>
        <dsp:cNvSpPr/>
      </dsp:nvSpPr>
      <dsp:spPr>
        <a:xfrm>
          <a:off x="2399807" y="3755608"/>
          <a:ext cx="1737355" cy="173735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venir Next LT Pro" panose="020B0504020202020204" pitchFamily="34" charset="77"/>
            </a:rPr>
            <a:t>Topic Modeling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venir Next LT Pro" panose="020B0504020202020204" pitchFamily="34" charset="77"/>
            </a:rPr>
            <a:t>NMF </a:t>
          </a:r>
        </a:p>
      </dsp:txBody>
      <dsp:txXfrm>
        <a:off x="2654237" y="4010038"/>
        <a:ext cx="1228495" cy="1228495"/>
      </dsp:txXfrm>
    </dsp:sp>
    <dsp:sp modelId="{AEA84233-51F2-3643-94EA-E9A811065974}">
      <dsp:nvSpPr>
        <dsp:cNvPr id="0" name=""/>
        <dsp:cNvSpPr/>
      </dsp:nvSpPr>
      <dsp:spPr>
        <a:xfrm>
          <a:off x="460223" y="1816023"/>
          <a:ext cx="1737355" cy="1737355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venir Next LT Pro" panose="020B0504020202020204" pitchFamily="34" charset="77"/>
            </a:rPr>
            <a:t>EDA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Avenir Next LT Pro" panose="020B0504020202020204" pitchFamily="34" charset="77"/>
            </a:rPr>
            <a:t>Topic Distribution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venir Next LT Pro" panose="020B0504020202020204" pitchFamily="34" charset="77"/>
            </a:rPr>
            <a:t>Timeseries</a:t>
          </a:r>
        </a:p>
      </dsp:txBody>
      <dsp:txXfrm>
        <a:off x="714653" y="2070453"/>
        <a:ext cx="1228495" cy="1228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5C33B-55AC-BD47-ADC8-AAA39B37FECF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420E2-DF69-9242-B2A2-624AD685B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3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84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modern rap history, I consider Kanye West and Lil Wayne the most influential artists. </a:t>
            </a:r>
          </a:p>
          <a:p>
            <a:r>
              <a:rPr lang="en-US" dirty="0"/>
              <a:t>Started to become mental making wild statements and finally admitted he is suffering from bipolar </a:t>
            </a:r>
            <a:r>
              <a:rPr lang="en-US" dirty="0" err="1"/>
              <a:t>syndrom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8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turn of 21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century, hip hop has gained huge success in music industry.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more than 25 percent of all music consumption in US is hip-hop and rise of social medial and ease of music production have made rap music ever more accessible  than before.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such a rapid growth in hip-hop, how did rap music evolve over time? This is the question I wanted answer using NLP techniques.</a:t>
            </a:r>
          </a:p>
          <a:p>
            <a:r>
              <a:rPr lang="en-US" dirty="0"/>
              <a:t>To do so,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5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5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key period where the topic trend changed.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1990. Rap music was just a small part of hip hop culture of DJ, Break Dance and MCs. The biggest themes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Music, Beats, rap skills as MC.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Huge upward trend of this green 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0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90’s Violence became a huge topics in rap music .  This is when gangster rap emerged and a lot of curse words started to appear.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68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Money Rich become ever more popular topic surpassing this green line.</a:t>
            </a:r>
          </a:p>
          <a:p>
            <a:r>
              <a:rPr lang="en-US" dirty="0"/>
              <a:t>Drug/Gangster became #2 shortly after.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12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Huge Financial success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21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while hip-hop wasn’t just about the music. It was about the collectivism. It brought people from different neighborhoods together and allowed them to celebrate and have something in common.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0E2-DF69-9242-B2A2-624AD685B6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5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93D9-EADA-AF4D-8823-56B8D9814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8EE93-71F4-DD49-84BB-243B2EED9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8CE7A-4320-3B4D-8778-19B179BA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6EC7-6F13-FC47-B9B5-F05B9690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2C75E-CA6C-4D4A-90E8-5657F6B9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DDFB-447B-0D49-AF91-D65353C0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792D8-B9C4-1B4E-8C55-1059A5AD8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28ADC-73E5-C14B-8D6C-60FCB99F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1E581-94CE-3344-A987-05D373BF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95078-B0D1-9D47-9542-DE0B5616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3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DC608-34D4-AB4D-9E5D-4A1679FBE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D100B-A321-6844-B371-F22E358D5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B90D4-4BA4-7B41-9390-1000C5823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068D-32BF-2D40-B59B-4E0E72E1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E8ADF-8C5C-994F-AADC-23CD3760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6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CFAE-C2A6-7044-AAA2-E2542645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87EC-72CC-9742-941A-5091C6F34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2BFF4-DFAB-1440-915B-77C072E4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9DA9-9182-524D-B45E-F8C1283BC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7A11-165C-7F45-A910-D6F18DD9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83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1E36-864D-5144-A37D-35CE4BEF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08468-5D6A-C943-B25E-FE6C7978B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BA1EE-BA7E-804A-9083-B94952D7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5DFC7-D360-1249-9A26-0D6A3F406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95685-90CD-6049-A6D2-68F0644F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1D10-CA0D-134B-97A6-7579938C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A29D-31DC-DC42-AC93-C075325C6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481BB-0A32-774E-BD1F-A73F6EA48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2D47C-B0AF-D045-BB8C-320D5D03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662DB-79A5-214C-BADC-D001B7717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C16D4-B0FA-924B-B872-F9647B71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1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9C97-CEEE-914E-A0CF-743F5575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1DC4B-2FFB-234E-9DAF-74EE54AA0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52C5F-101A-2145-92D7-820749BB2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8BFC3-BAA0-754D-A399-C13681562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29B595-7970-F542-9B65-869FDA1C1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37D1E-6756-9D42-ACAC-2E4B7EAA5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9F1CD3-BBC6-5445-9772-1A345097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5BAFC-531F-3B49-B811-52D204EA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3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5316-EB54-DF40-879C-1F87D26A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DDB5E-F9AE-254D-AE18-02F745E0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02F7F-7E56-1B4C-87FB-92F5A2AD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6E333-2E6E-ED42-BF01-EFFF73BC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9563B-C070-C742-817A-91362568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EDC2C-D154-F44D-B99C-51C1F2A6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9C0F7-668C-6547-BE8E-BC8A7E9A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3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1B87-8E5F-2642-9B6C-9D3B70441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F602-5B64-A14C-A0AA-73FB8E788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3FD04-2F84-0B44-8FB2-C47F2A3DD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FC91A-62D8-DC48-B729-9FE13483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4D7F3-4405-BB4D-88B0-ED75490CB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0579B-0953-BC49-A2E3-F6B9078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56C3-5009-AB4E-B81A-100C4224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B114A-DEE2-5640-880D-E6E1EEE52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B2D87-7C87-AA42-80BB-2C81C73C1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510D7-1427-6041-9605-8FC66B541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0C0C4-BF82-154B-A29E-6DCEBF38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FA2F0-4F31-8E4B-89B0-37E1E2E4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80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8D8DD2-351C-9047-B7FB-27A110E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27CEE-59A2-4F42-BB69-26C5A21B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42A08-874C-7347-89D7-E41F31F08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1E03E-0184-0247-B7D2-EA0C05CB44C6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77937-E633-3948-A04B-CB222F95D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C9F00-92BF-5E4F-9828-D646CA0A4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90529-DA0B-F641-895E-C7AFBF270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259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5" Type="http://schemas.openxmlformats.org/officeDocument/2006/relationships/image" Target="../media/image21.jpg"/><Relationship Id="rId10" Type="http://schemas.openxmlformats.org/officeDocument/2006/relationships/image" Target="../media/image15.jpg"/><Relationship Id="rId19" Type="http://schemas.openxmlformats.org/officeDocument/2006/relationships/image" Target="../media/image18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Relationship Id="rId1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9.jpg"/><Relationship Id="rId18" Type="http://schemas.openxmlformats.org/officeDocument/2006/relationships/image" Target="../media/image24.jp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jpe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5" Type="http://schemas.openxmlformats.org/officeDocument/2006/relationships/image" Target="../media/image21.jpg"/><Relationship Id="rId23" Type="http://schemas.openxmlformats.org/officeDocument/2006/relationships/image" Target="../media/image28.jpg"/><Relationship Id="rId10" Type="http://schemas.openxmlformats.org/officeDocument/2006/relationships/image" Target="../media/image15.jpg"/><Relationship Id="rId19" Type="http://schemas.openxmlformats.org/officeDocument/2006/relationships/image" Target="../media/image18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Relationship Id="rId14" Type="http://schemas.openxmlformats.org/officeDocument/2006/relationships/image" Target="../media/image20.jpg"/><Relationship Id="rId22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creen, monitor, television, sitting&#10;&#10;Description automatically generated">
            <a:extLst>
              <a:ext uri="{FF2B5EF4-FFF2-40B4-BE49-F238E27FC236}">
                <a16:creationId xmlns:a16="http://schemas.microsoft.com/office/drawing/2014/main" id="{4AB396A3-F8D9-DF40-8591-9B0494C7A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2" name="Rectangle 4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2DF3F-3424-1F49-B1DB-9F2825E70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ooper Black" panose="0208090404030B020404" pitchFamily="18" charset="77"/>
              </a:rPr>
              <a:t>Evolution of Rap Music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E6B76-C8EC-EF49-9C5F-CCDCEAB46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Avenir Next LT Pro" panose="020B0504020202020204" pitchFamily="34" charset="77"/>
              </a:rPr>
              <a:t>Feb. 28, 2020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50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9D6B-2C51-CD4A-84AA-0BCA5517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99" y="-197527"/>
            <a:ext cx="10515600" cy="1325563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Rap Lyrics Changes Over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29EB81-061A-3145-A023-341751E7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8" y="818048"/>
            <a:ext cx="10661463" cy="58148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711208-FCAC-414A-BC63-9961B9A52108}"/>
              </a:ext>
            </a:extLst>
          </p:cNvPr>
          <p:cNvCxnSpPr>
            <a:cxnSpLocks/>
          </p:cNvCxnSpPr>
          <p:nvPr/>
        </p:nvCxnSpPr>
        <p:spPr>
          <a:xfrm>
            <a:off x="5169878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48D56F6D-F60C-CF49-9344-31C2037B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049" y="2918837"/>
            <a:ext cx="734634" cy="1020325"/>
          </a:xfrm>
          <a:prstGeom prst="rect">
            <a:avLst/>
          </a:prstGeom>
        </p:spPr>
      </p:pic>
      <p:pic>
        <p:nvPicPr>
          <p:cNvPr id="20" name="Picture 19" descr="A group of people standing together in uniform&#10;&#10;Description automatically generated">
            <a:extLst>
              <a:ext uri="{FF2B5EF4-FFF2-40B4-BE49-F238E27FC236}">
                <a16:creationId xmlns:a16="http://schemas.microsoft.com/office/drawing/2014/main" id="{A43A55EA-9DF2-6B47-AC2E-89DF63DAB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238" y="1714442"/>
            <a:ext cx="1213258" cy="772074"/>
          </a:xfrm>
          <a:prstGeom prst="rect">
            <a:avLst/>
          </a:prstGeom>
        </p:spPr>
      </p:pic>
      <p:pic>
        <p:nvPicPr>
          <p:cNvPr id="22" name="Picture 21" descr="A person wearing a hat&#10;&#10;Description automatically generated">
            <a:extLst>
              <a:ext uri="{FF2B5EF4-FFF2-40B4-BE49-F238E27FC236}">
                <a16:creationId xmlns:a16="http://schemas.microsoft.com/office/drawing/2014/main" id="{F9D364D6-1CEC-0B46-B044-245976156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41" y="2668296"/>
            <a:ext cx="1029432" cy="772074"/>
          </a:xfrm>
          <a:prstGeom prst="rect">
            <a:avLst/>
          </a:prstGeom>
        </p:spPr>
      </p:pic>
      <p:pic>
        <p:nvPicPr>
          <p:cNvPr id="25" name="Picture 24" descr="A group of people on a sidewalk&#10;&#10;Description automatically generated">
            <a:extLst>
              <a:ext uri="{FF2B5EF4-FFF2-40B4-BE49-F238E27FC236}">
                <a16:creationId xmlns:a16="http://schemas.microsoft.com/office/drawing/2014/main" id="{3F0CE5D8-2864-9645-9688-B07D006C2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278" y="1720872"/>
            <a:ext cx="1053429" cy="702286"/>
          </a:xfrm>
          <a:prstGeom prst="rect">
            <a:avLst/>
          </a:prstGeom>
        </p:spPr>
      </p:pic>
      <p:pic>
        <p:nvPicPr>
          <p:cNvPr id="27" name="Picture 26" descr="A person wearing a hat&#10;&#10;Description automatically generated">
            <a:extLst>
              <a:ext uri="{FF2B5EF4-FFF2-40B4-BE49-F238E27FC236}">
                <a16:creationId xmlns:a16="http://schemas.microsoft.com/office/drawing/2014/main" id="{CED0FDD1-CE06-E141-89B5-B911A14AA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387" y="4385662"/>
            <a:ext cx="819918" cy="567635"/>
          </a:xfrm>
          <a:prstGeom prst="rect">
            <a:avLst/>
          </a:prstGeom>
        </p:spPr>
      </p:pic>
      <p:pic>
        <p:nvPicPr>
          <p:cNvPr id="31" name="Picture 3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E3D1DE-9C97-504A-97E3-46DE3DB8B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0252" y="3718281"/>
            <a:ext cx="1019267" cy="762459"/>
          </a:xfrm>
          <a:prstGeom prst="rect">
            <a:avLst/>
          </a:prstGeom>
        </p:spPr>
      </p:pic>
      <p:pic>
        <p:nvPicPr>
          <p:cNvPr id="36" name="Picture 35" descr="A close up of a person&#10;&#10;Description automatically generated">
            <a:extLst>
              <a:ext uri="{FF2B5EF4-FFF2-40B4-BE49-F238E27FC236}">
                <a16:creationId xmlns:a16="http://schemas.microsoft.com/office/drawing/2014/main" id="{BDB43955-D5ED-9744-AAA8-F5D78369C6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4480" y="3486398"/>
            <a:ext cx="695883" cy="613320"/>
          </a:xfrm>
          <a:prstGeom prst="rect">
            <a:avLst/>
          </a:prstGeom>
        </p:spPr>
      </p:pic>
      <p:pic>
        <p:nvPicPr>
          <p:cNvPr id="38" name="Picture 37" descr="A person wearing a hat&#10;&#10;Description automatically generated">
            <a:extLst>
              <a:ext uri="{FF2B5EF4-FFF2-40B4-BE49-F238E27FC236}">
                <a16:creationId xmlns:a16="http://schemas.microsoft.com/office/drawing/2014/main" id="{9D52623A-F107-3C49-B518-38C72642D8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1743" y="4212289"/>
            <a:ext cx="655532" cy="655532"/>
          </a:xfrm>
          <a:prstGeom prst="rect">
            <a:avLst/>
          </a:prstGeom>
        </p:spPr>
      </p:pic>
      <p:pic>
        <p:nvPicPr>
          <p:cNvPr id="40" name="Picture 3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C599EB5-F3D6-2A4B-B3A5-A0A6BC1B1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2848" y="5006232"/>
            <a:ext cx="1213258" cy="627161"/>
          </a:xfrm>
          <a:prstGeom prst="rect">
            <a:avLst/>
          </a:prstGeom>
        </p:spPr>
      </p:pic>
      <p:pic>
        <p:nvPicPr>
          <p:cNvPr id="42" name="Picture 4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2A9C30C-B249-BD41-B6D2-5A31B07E0F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173" y="2479459"/>
            <a:ext cx="1136712" cy="566917"/>
          </a:xfrm>
          <a:prstGeom prst="rect">
            <a:avLst/>
          </a:prstGeom>
        </p:spPr>
      </p:pic>
      <p:pic>
        <p:nvPicPr>
          <p:cNvPr id="44" name="Picture 43" descr="A person wearing a hat&#10;&#10;Description automatically generated">
            <a:extLst>
              <a:ext uri="{FF2B5EF4-FFF2-40B4-BE49-F238E27FC236}">
                <a16:creationId xmlns:a16="http://schemas.microsoft.com/office/drawing/2014/main" id="{223E5827-D662-8441-B862-105830DA87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2617" y="3073566"/>
            <a:ext cx="729057" cy="437434"/>
          </a:xfrm>
          <a:prstGeom prst="rect">
            <a:avLst/>
          </a:prstGeom>
        </p:spPr>
      </p:pic>
      <p:pic>
        <p:nvPicPr>
          <p:cNvPr id="48" name="Picture 4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A4476AD5-7F4E-5F4E-808C-663E9BD3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71969" y="2834932"/>
            <a:ext cx="688618" cy="49644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BFBF47B-0D11-9E41-9292-F80AE9663F1F}"/>
              </a:ext>
            </a:extLst>
          </p:cNvPr>
          <p:cNvCxnSpPr>
            <a:cxnSpLocks/>
          </p:cNvCxnSpPr>
          <p:nvPr/>
        </p:nvCxnSpPr>
        <p:spPr>
          <a:xfrm>
            <a:off x="8288217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picture containing person, woman, man, holding&#10;&#10;Description automatically generated">
            <a:extLst>
              <a:ext uri="{FF2B5EF4-FFF2-40B4-BE49-F238E27FC236}">
                <a16:creationId xmlns:a16="http://schemas.microsoft.com/office/drawing/2014/main" id="{867C3E6F-EE92-FA41-808E-192F4540ED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0500" y="3511000"/>
            <a:ext cx="640933" cy="640933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9E88B92-2AE7-9747-B9C8-322060C5BE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79184" y="2738766"/>
            <a:ext cx="644422" cy="970174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65C426C-BB16-C04E-94DB-59390F0D42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87496" y="3456798"/>
            <a:ext cx="793885" cy="595414"/>
          </a:xfrm>
          <a:prstGeom prst="rect">
            <a:avLst/>
          </a:prstGeom>
        </p:spPr>
      </p:pic>
      <p:pic>
        <p:nvPicPr>
          <p:cNvPr id="59" name="Picture 5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5A2609D-E5F4-BF4D-938D-2A9D91A94D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26150" y="2877545"/>
            <a:ext cx="642267" cy="4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75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9D6B-2C51-CD4A-84AA-0BCA5517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99" y="-197527"/>
            <a:ext cx="10515600" cy="1325563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Rap Lyrics Changes Over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29EB81-061A-3145-A023-341751E7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8" y="818048"/>
            <a:ext cx="10661463" cy="58148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711208-FCAC-414A-BC63-9961B9A52108}"/>
              </a:ext>
            </a:extLst>
          </p:cNvPr>
          <p:cNvCxnSpPr>
            <a:cxnSpLocks/>
          </p:cNvCxnSpPr>
          <p:nvPr/>
        </p:nvCxnSpPr>
        <p:spPr>
          <a:xfrm>
            <a:off x="5169878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48D56F6D-F60C-CF49-9344-31C2037B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049" y="2918837"/>
            <a:ext cx="734634" cy="1020325"/>
          </a:xfrm>
          <a:prstGeom prst="rect">
            <a:avLst/>
          </a:prstGeom>
        </p:spPr>
      </p:pic>
      <p:pic>
        <p:nvPicPr>
          <p:cNvPr id="20" name="Picture 19" descr="A group of people standing together in uniform&#10;&#10;Description automatically generated">
            <a:extLst>
              <a:ext uri="{FF2B5EF4-FFF2-40B4-BE49-F238E27FC236}">
                <a16:creationId xmlns:a16="http://schemas.microsoft.com/office/drawing/2014/main" id="{A43A55EA-9DF2-6B47-AC2E-89DF63DAB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238" y="1714442"/>
            <a:ext cx="1213258" cy="772074"/>
          </a:xfrm>
          <a:prstGeom prst="rect">
            <a:avLst/>
          </a:prstGeom>
        </p:spPr>
      </p:pic>
      <p:pic>
        <p:nvPicPr>
          <p:cNvPr id="22" name="Picture 21" descr="A person wearing a hat&#10;&#10;Description automatically generated">
            <a:extLst>
              <a:ext uri="{FF2B5EF4-FFF2-40B4-BE49-F238E27FC236}">
                <a16:creationId xmlns:a16="http://schemas.microsoft.com/office/drawing/2014/main" id="{F9D364D6-1CEC-0B46-B044-245976156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41" y="2668296"/>
            <a:ext cx="1029432" cy="772074"/>
          </a:xfrm>
          <a:prstGeom prst="rect">
            <a:avLst/>
          </a:prstGeom>
        </p:spPr>
      </p:pic>
      <p:pic>
        <p:nvPicPr>
          <p:cNvPr id="25" name="Picture 24" descr="A group of people on a sidewalk&#10;&#10;Description automatically generated">
            <a:extLst>
              <a:ext uri="{FF2B5EF4-FFF2-40B4-BE49-F238E27FC236}">
                <a16:creationId xmlns:a16="http://schemas.microsoft.com/office/drawing/2014/main" id="{3F0CE5D8-2864-9645-9688-B07D006C2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278" y="1720872"/>
            <a:ext cx="1053429" cy="702286"/>
          </a:xfrm>
          <a:prstGeom prst="rect">
            <a:avLst/>
          </a:prstGeom>
        </p:spPr>
      </p:pic>
      <p:pic>
        <p:nvPicPr>
          <p:cNvPr id="27" name="Picture 26" descr="A person wearing a hat&#10;&#10;Description automatically generated">
            <a:extLst>
              <a:ext uri="{FF2B5EF4-FFF2-40B4-BE49-F238E27FC236}">
                <a16:creationId xmlns:a16="http://schemas.microsoft.com/office/drawing/2014/main" id="{CED0FDD1-CE06-E141-89B5-B911A14AA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387" y="4385662"/>
            <a:ext cx="819918" cy="567635"/>
          </a:xfrm>
          <a:prstGeom prst="rect">
            <a:avLst/>
          </a:prstGeom>
        </p:spPr>
      </p:pic>
      <p:pic>
        <p:nvPicPr>
          <p:cNvPr id="31" name="Picture 3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E3D1DE-9C97-504A-97E3-46DE3DB8B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0252" y="3718281"/>
            <a:ext cx="1019267" cy="762459"/>
          </a:xfrm>
          <a:prstGeom prst="rect">
            <a:avLst/>
          </a:prstGeom>
        </p:spPr>
      </p:pic>
      <p:pic>
        <p:nvPicPr>
          <p:cNvPr id="36" name="Picture 35" descr="A close up of a person&#10;&#10;Description automatically generated">
            <a:extLst>
              <a:ext uri="{FF2B5EF4-FFF2-40B4-BE49-F238E27FC236}">
                <a16:creationId xmlns:a16="http://schemas.microsoft.com/office/drawing/2014/main" id="{BDB43955-D5ED-9744-AAA8-F5D78369C6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4480" y="3486398"/>
            <a:ext cx="695883" cy="613320"/>
          </a:xfrm>
          <a:prstGeom prst="rect">
            <a:avLst/>
          </a:prstGeom>
        </p:spPr>
      </p:pic>
      <p:pic>
        <p:nvPicPr>
          <p:cNvPr id="38" name="Picture 37" descr="A person wearing a hat&#10;&#10;Description automatically generated">
            <a:extLst>
              <a:ext uri="{FF2B5EF4-FFF2-40B4-BE49-F238E27FC236}">
                <a16:creationId xmlns:a16="http://schemas.microsoft.com/office/drawing/2014/main" id="{9D52623A-F107-3C49-B518-38C72642D8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1743" y="4212289"/>
            <a:ext cx="655532" cy="655532"/>
          </a:xfrm>
          <a:prstGeom prst="rect">
            <a:avLst/>
          </a:prstGeom>
        </p:spPr>
      </p:pic>
      <p:pic>
        <p:nvPicPr>
          <p:cNvPr id="40" name="Picture 3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C599EB5-F3D6-2A4B-B3A5-A0A6BC1B1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2848" y="5006232"/>
            <a:ext cx="1213258" cy="627161"/>
          </a:xfrm>
          <a:prstGeom prst="rect">
            <a:avLst/>
          </a:prstGeom>
        </p:spPr>
      </p:pic>
      <p:pic>
        <p:nvPicPr>
          <p:cNvPr id="42" name="Picture 4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2A9C30C-B249-BD41-B6D2-5A31B07E0F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173" y="2479459"/>
            <a:ext cx="1136712" cy="566917"/>
          </a:xfrm>
          <a:prstGeom prst="rect">
            <a:avLst/>
          </a:prstGeom>
        </p:spPr>
      </p:pic>
      <p:pic>
        <p:nvPicPr>
          <p:cNvPr id="44" name="Picture 43" descr="A person wearing a hat&#10;&#10;Description automatically generated">
            <a:extLst>
              <a:ext uri="{FF2B5EF4-FFF2-40B4-BE49-F238E27FC236}">
                <a16:creationId xmlns:a16="http://schemas.microsoft.com/office/drawing/2014/main" id="{223E5827-D662-8441-B862-105830DA87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2617" y="3073566"/>
            <a:ext cx="729057" cy="437434"/>
          </a:xfrm>
          <a:prstGeom prst="rect">
            <a:avLst/>
          </a:prstGeom>
        </p:spPr>
      </p:pic>
      <p:pic>
        <p:nvPicPr>
          <p:cNvPr id="48" name="Picture 47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A4476AD5-7F4E-5F4E-808C-663E9BD33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71969" y="2834932"/>
            <a:ext cx="688618" cy="49644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BFBF47B-0D11-9E41-9292-F80AE9663F1F}"/>
              </a:ext>
            </a:extLst>
          </p:cNvPr>
          <p:cNvCxnSpPr>
            <a:cxnSpLocks/>
          </p:cNvCxnSpPr>
          <p:nvPr/>
        </p:nvCxnSpPr>
        <p:spPr>
          <a:xfrm>
            <a:off x="8288217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picture containing person, woman, man, holding&#10;&#10;Description automatically generated">
            <a:extLst>
              <a:ext uri="{FF2B5EF4-FFF2-40B4-BE49-F238E27FC236}">
                <a16:creationId xmlns:a16="http://schemas.microsoft.com/office/drawing/2014/main" id="{867C3E6F-EE92-FA41-808E-192F4540ED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24859" y="3817547"/>
            <a:ext cx="640933" cy="640933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9E88B92-2AE7-9747-B9C8-322060C5BE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79184" y="2738766"/>
            <a:ext cx="644422" cy="970174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65C426C-BB16-C04E-94DB-59390F0D42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87496" y="3456798"/>
            <a:ext cx="793885" cy="595414"/>
          </a:xfrm>
          <a:prstGeom prst="rect">
            <a:avLst/>
          </a:prstGeom>
        </p:spPr>
      </p:pic>
      <p:pic>
        <p:nvPicPr>
          <p:cNvPr id="59" name="Picture 5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5A2609D-E5F4-BF4D-938D-2A9D91A94D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5349" y="2874083"/>
            <a:ext cx="642267" cy="481700"/>
          </a:xfrm>
          <a:prstGeom prst="rect">
            <a:avLst/>
          </a:prstGeom>
        </p:spPr>
      </p:pic>
      <p:pic>
        <p:nvPicPr>
          <p:cNvPr id="4" name="Picture 3" descr="A picture containing person, indoor, wearing, necktie&#10;&#10;Description automatically generated">
            <a:extLst>
              <a:ext uri="{FF2B5EF4-FFF2-40B4-BE49-F238E27FC236}">
                <a16:creationId xmlns:a16="http://schemas.microsoft.com/office/drawing/2014/main" id="{0A9B3947-D0AC-1245-AB7A-5C8AEB75A6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47973" y="3327863"/>
            <a:ext cx="1356463" cy="902896"/>
          </a:xfrm>
          <a:prstGeom prst="rect">
            <a:avLst/>
          </a:prstGeom>
        </p:spPr>
      </p:pic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4838F16-F6A4-A849-9616-A3F685687C5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46329" y="3252141"/>
            <a:ext cx="934097" cy="622731"/>
          </a:xfrm>
          <a:prstGeom prst="rect">
            <a:avLst/>
          </a:prstGeom>
        </p:spPr>
      </p:pic>
      <p:pic>
        <p:nvPicPr>
          <p:cNvPr id="9" name="Picture 8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FD75AE1C-C31F-F948-9386-379C3AEB03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20614" y="2734307"/>
            <a:ext cx="1000211" cy="694692"/>
          </a:xfrm>
          <a:prstGeom prst="rect">
            <a:avLst/>
          </a:prstGeom>
        </p:spPr>
      </p:pic>
      <p:pic>
        <p:nvPicPr>
          <p:cNvPr id="11" name="Picture 10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43C6F165-7A4E-754D-A266-AA6CA217AB7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02260" y="3754505"/>
            <a:ext cx="639693" cy="8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2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57512-1961-6148-B0D2-04365711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oper Black" panose="0208090404030B020404" pitchFamily="18" charset="77"/>
              </a:rPr>
              <a:t>Kanye West vs.</a:t>
            </a:r>
            <a:br>
              <a:rPr lang="en-US" sz="3200" dirty="0">
                <a:latin typeface="Cooper Black" panose="0208090404030B020404" pitchFamily="18" charset="77"/>
              </a:rPr>
            </a:br>
            <a:r>
              <a:rPr lang="en-US" sz="3200" dirty="0">
                <a:latin typeface="Cooper Black" panose="0208090404030B020404" pitchFamily="18" charset="77"/>
              </a:rPr>
              <a:t>Lil Wayne</a:t>
            </a:r>
          </a:p>
        </p:txBody>
      </p:sp>
      <p:pic>
        <p:nvPicPr>
          <p:cNvPr id="6" name="Picture 5" descr="A person sitting on a stage&#10;&#10;Description automatically generated">
            <a:extLst>
              <a:ext uri="{FF2B5EF4-FFF2-40B4-BE49-F238E27FC236}">
                <a16:creationId xmlns:a16="http://schemas.microsoft.com/office/drawing/2014/main" id="{9836382A-0484-3844-B5C5-BE4B45C40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86" r="1" b="1"/>
          <a:stretch/>
        </p:blipFill>
        <p:spPr>
          <a:xfrm>
            <a:off x="6867812" y="0"/>
            <a:ext cx="7117118" cy="3995918"/>
          </a:xfrm>
          <a:prstGeom prst="rect">
            <a:avLst/>
          </a:prstGeom>
          <a:effectLst>
            <a:innerShdw blurRad="1003300" dist="1625600" dir="10800000">
              <a:prstClr val="black">
                <a:alpha val="97000"/>
              </a:prstClr>
            </a:inn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DB308B-5009-4167-B94C-7D778E120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Avenir Next LT Pro" panose="020B0504020202020204" pitchFamily="34" charset="77"/>
              </a:rPr>
              <a:t>Kanye speaks more about his emotion and hardship in recent years</a:t>
            </a:r>
          </a:p>
          <a:p>
            <a:r>
              <a:rPr lang="en-US" sz="1800" dirty="0">
                <a:latin typeface="Avenir Next LT Pro" panose="020B0504020202020204" pitchFamily="34" charset="77"/>
              </a:rPr>
              <a:t>Money and Rich was Lil Wayne’s theme through out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BE4593-7532-6C48-8980-8A6A976A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621" y="821722"/>
            <a:ext cx="3927070" cy="3285046"/>
          </a:xfrm>
          <a:prstGeom prst="rect">
            <a:avLst/>
          </a:prstGeom>
        </p:spPr>
      </p:pic>
      <p:pic>
        <p:nvPicPr>
          <p:cNvPr id="14" name="Picture 13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CF5FD337-4DC3-3F4A-86F3-7DC9FAF6C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75094" y="-319763"/>
            <a:ext cx="6691269" cy="4426531"/>
          </a:xfrm>
          <a:prstGeom prst="rect">
            <a:avLst/>
          </a:prstGeom>
          <a:effectLst>
            <a:innerShdw blurRad="1104900" dist="1727200">
              <a:prstClr val="black">
                <a:alpha val="71000"/>
              </a:prstClr>
            </a:innerShdw>
          </a:effectLst>
        </p:spPr>
      </p:pic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CDBF114E-39AD-7146-8D99-8DD7F66C9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136" y="811262"/>
            <a:ext cx="3990402" cy="33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6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CCD8C-B4B1-6F43-AB08-5389A4F7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More EDA: </a:t>
            </a:r>
            <a:br>
              <a:rPr lang="en-US" dirty="0">
                <a:latin typeface="Cooper Black" panose="0208090404030B020404" pitchFamily="18" charset="77"/>
              </a:rPr>
            </a:br>
            <a:r>
              <a:rPr lang="en-US" dirty="0">
                <a:latin typeface="Cooper Black" panose="0208090404030B020404" pitchFamily="18" charset="77"/>
              </a:rPr>
              <a:t>Fashion Brand in Rap Lyrics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5EFD4-79E7-6B41-AE08-78345AD84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0808"/>
            <a:ext cx="5076581" cy="4039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B7C040-AA38-D043-BBBC-2DCD23F5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35" y="1870808"/>
            <a:ext cx="5161916" cy="40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0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F47D-A81C-724C-B6C7-9C72D6FC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More EDA:</a:t>
            </a:r>
            <a:br>
              <a:rPr lang="en-US" dirty="0">
                <a:latin typeface="Cooper Black" panose="0208090404030B020404" pitchFamily="18" charset="77"/>
              </a:rPr>
            </a:br>
            <a:r>
              <a:rPr lang="en-US" dirty="0">
                <a:latin typeface="Cooper Black" panose="0208090404030B020404" pitchFamily="18" charset="77"/>
              </a:rPr>
              <a:t>People in Rap Lyrics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D7566-5220-9542-93A3-03789A7E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27" y="1965568"/>
            <a:ext cx="4971300" cy="4001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FFE1A-EC36-904C-8AAB-CD268D0C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75" y="1965567"/>
            <a:ext cx="5047664" cy="40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23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05B-8D00-D64F-A626-960CEF3FC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>
                <a:latin typeface="Cooper Black" panose="0208090404030B020404" pitchFamily="18" charset="77"/>
              </a:rPr>
              <a:t>Future Work</a:t>
            </a:r>
          </a:p>
        </p:txBody>
      </p:sp>
      <p:pic>
        <p:nvPicPr>
          <p:cNvPr id="5" name="Picture 4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10EDC6C8-B694-9E4F-83CA-A3D143D50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5" b="4754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4F7B-7717-5342-B728-118DD3DBD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Avenir Next LT Pro" panose="020B0504020202020204" pitchFamily="34" charset="77"/>
              </a:rPr>
              <a:t>Develop recommendation system</a:t>
            </a:r>
          </a:p>
          <a:p>
            <a:r>
              <a:rPr lang="en-US" sz="1800" dirty="0">
                <a:latin typeface="Avenir Next LT Pro" panose="020B0504020202020204" pitchFamily="34" charset="77"/>
              </a:rPr>
              <a:t>Deeper analysis on certain topics (e.g., drug abuse, politics, etc.)</a:t>
            </a:r>
          </a:p>
          <a:p>
            <a:r>
              <a:rPr lang="en-US" sz="1800" dirty="0">
                <a:latin typeface="Avenir Next LT Pro" panose="020B0504020202020204" pitchFamily="34" charset="77"/>
              </a:rPr>
              <a:t>Conduct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03138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D501-D9F4-4343-A6CB-B0AA8432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594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9A987-78C4-A44C-8199-55107C65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ooper Black" panose="0208090404030B020404" pitchFamily="18" charset="77"/>
              </a:rPr>
              <a:t>Hip-Hop From the Streets to the Mainstream</a:t>
            </a:r>
            <a:endParaRPr lang="en-US" sz="3200" dirty="0">
              <a:latin typeface="Cooper Black" panose="0208090404030B020404" pitchFamily="18" charset="77"/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DCA3B589-3DA6-FB41-8665-FB5DE6CF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9" y="222363"/>
            <a:ext cx="5068768" cy="370019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DA55C9-B9EF-1648-8328-1FEC5FC8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46" y="311880"/>
            <a:ext cx="5486400" cy="34838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6EBE89-22D5-514C-99B4-E595CABDA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Avenir Next LT Pro" panose="020B0504020202020204" pitchFamily="34" charset="77"/>
              </a:rPr>
              <a:t>America’s biggest music genre</a:t>
            </a:r>
          </a:p>
          <a:p>
            <a:r>
              <a:rPr lang="en-US" sz="1800" dirty="0">
                <a:latin typeface="Avenir Next LT Pro" panose="020B0504020202020204" pitchFamily="34" charset="77"/>
              </a:rPr>
              <a:t>More than 25% of all U.S. music consumption</a:t>
            </a:r>
          </a:p>
          <a:p>
            <a:r>
              <a:rPr lang="en-US" sz="1800" dirty="0">
                <a:latin typeface="Avenir Next LT Pro" panose="020B0504020202020204" pitchFamily="34" charset="77"/>
              </a:rPr>
              <a:t>Rise of social media and ease of music production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F05EB3-D219-3A46-811A-9A3333AC9711}"/>
              </a:ext>
            </a:extLst>
          </p:cNvPr>
          <p:cNvSpPr/>
          <p:nvPr/>
        </p:nvSpPr>
        <p:spPr>
          <a:xfrm>
            <a:off x="488425" y="204972"/>
            <a:ext cx="5068768" cy="1717611"/>
          </a:xfrm>
          <a:prstGeom prst="roundRect">
            <a:avLst>
              <a:gd name="adj" fmla="val 817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F7F84E-AD99-A849-B36E-775CDB999646}"/>
              </a:ext>
            </a:extLst>
          </p:cNvPr>
          <p:cNvSpPr/>
          <p:nvPr/>
        </p:nvSpPr>
        <p:spPr>
          <a:xfrm>
            <a:off x="523687" y="2824738"/>
            <a:ext cx="5033506" cy="672331"/>
          </a:xfrm>
          <a:prstGeom prst="roundRect">
            <a:avLst>
              <a:gd name="adj" fmla="val 8173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6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person, man, player, holding&#10;&#10;Description automatically generated">
            <a:extLst>
              <a:ext uri="{FF2B5EF4-FFF2-40B4-BE49-F238E27FC236}">
                <a16:creationId xmlns:a16="http://schemas.microsoft.com/office/drawing/2014/main" id="{67CA4538-F156-DE40-BEF0-4C967B922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580" b="42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266C9-8D4B-BE40-B135-8C84B94B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Cooper Black" panose="0208090404030B020404" pitchFamily="18" charset="77"/>
              </a:rPr>
              <a:t>How did rap music evolve over time?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E6A2D483-2678-F646-BFCC-2E5041051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223030"/>
              </p:ext>
            </p:extLst>
          </p:nvPr>
        </p:nvGraphicFramePr>
        <p:xfrm>
          <a:off x="4853359" y="703385"/>
          <a:ext cx="6536971" cy="536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28525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on a table&#10;&#10;Description automatically generated">
            <a:extLst>
              <a:ext uri="{FF2B5EF4-FFF2-40B4-BE49-F238E27FC236}">
                <a16:creationId xmlns:a16="http://schemas.microsoft.com/office/drawing/2014/main" id="{E8132FF5-BD4F-E645-9A6F-99DFE863D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150" y="264459"/>
            <a:ext cx="11251701" cy="6329082"/>
          </a:xfrm>
          <a:prstGeom prst="rect">
            <a:avLst/>
          </a:prstGeom>
          <a:effectLst>
            <a:innerShdw blurRad="1270000" dist="2540000" dir="10500000">
              <a:prstClr val="black"/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A25FE1-6684-0C40-9A58-64C815E0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B1D9-A060-9E41-A8FF-0D6199B95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536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LT Pro" panose="020B0504020202020204" pitchFamily="34" charset="77"/>
              </a:rPr>
              <a:t>Verse level documents: removed intro, hooks from the song lyrics 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Removed numbers, punctuations, capital letters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Stemming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TF-IDF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Token pattern more than 3 characters</a:t>
            </a:r>
          </a:p>
          <a:p>
            <a:pPr lvl="1"/>
            <a:r>
              <a:rPr lang="en-US" dirty="0" err="1">
                <a:latin typeface="Avenir Next LT Pro" panose="020B0504020202020204" pitchFamily="34" charset="77"/>
              </a:rPr>
              <a:t>max_df</a:t>
            </a:r>
            <a:r>
              <a:rPr lang="en-US" dirty="0">
                <a:latin typeface="Avenir Next LT Pro" panose="020B0504020202020204" pitchFamily="34" charset="77"/>
              </a:rPr>
              <a:t> 20%, </a:t>
            </a:r>
            <a:r>
              <a:rPr lang="en-US" dirty="0" err="1">
                <a:latin typeface="Avenir Next LT Pro" panose="020B0504020202020204" pitchFamily="34" charset="77"/>
              </a:rPr>
              <a:t>min_df</a:t>
            </a:r>
            <a:r>
              <a:rPr lang="en-US" dirty="0">
                <a:latin typeface="Avenir Next LT Pro" panose="020B0504020202020204" pitchFamily="34" charset="77"/>
              </a:rPr>
              <a:t> 1%</a:t>
            </a:r>
          </a:p>
        </p:txBody>
      </p:sp>
    </p:spTree>
    <p:extLst>
      <p:ext uri="{BB962C8B-B14F-4D97-AF65-F5344CB8AC3E}">
        <p14:creationId xmlns:p14="http://schemas.microsoft.com/office/powerpoint/2010/main" val="237680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742F-C5DB-8845-BE5A-F7E06D8A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Topic Modeling (NMF)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3ECE06-BC63-6F43-8F45-68A118B4E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44283"/>
              </p:ext>
            </p:extLst>
          </p:nvPr>
        </p:nvGraphicFramePr>
        <p:xfrm>
          <a:off x="838200" y="2231945"/>
          <a:ext cx="10515600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71035">
                  <a:extLst>
                    <a:ext uri="{9D8B030D-6E8A-4147-A177-3AD203B41FA5}">
                      <a16:colId xmlns:a16="http://schemas.microsoft.com/office/drawing/2014/main" val="956884908"/>
                    </a:ext>
                  </a:extLst>
                </a:gridCol>
                <a:gridCol w="8344565">
                  <a:extLst>
                    <a:ext uri="{9D8B030D-6E8A-4147-A177-3AD203B41FA5}">
                      <a16:colId xmlns:a16="http://schemas.microsoft.com/office/drawing/2014/main" val="2814066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Key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32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Next LT Pro" panose="020B0504020202020204" pitchFamily="34" charset="77"/>
                        </a:rPr>
                        <a:t>money, cash, count, spend, stack, hundred, bank, pocket, dollar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10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Hood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Next LT Pro" panose="020B0504020202020204" pitchFamily="34" charset="77"/>
                        </a:rPr>
                        <a:t>streets, hood, enough, hustle, friend, broke, night, feeling, everything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Drug / Gangster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smoke, high, shoot, shot, gang, chain, cop, young, pills, tripping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224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pussy, dick, fuckin, suck, </a:t>
                      </a:r>
                      <a:r>
                        <a:rPr lang="en-US" dirty="0" err="1">
                          <a:latin typeface="Avenir Next LT Pro" panose="020B0504020202020204" pitchFamily="34" charset="77"/>
                        </a:rPr>
                        <a:t>talkin</a:t>
                      </a:r>
                      <a:r>
                        <a:rPr lang="en-US" dirty="0">
                          <a:latin typeface="Avenir Next LT Pro" panose="020B0504020202020204" pitchFamily="34" charset="77"/>
                        </a:rPr>
                        <a:t>, lick, head, </a:t>
                      </a:r>
                      <a:r>
                        <a:rPr lang="en-US" dirty="0" err="1">
                          <a:latin typeface="Avenir Next LT Pro" panose="020B0504020202020204" pitchFamily="34" charset="77"/>
                        </a:rPr>
                        <a:t>motherfuck</a:t>
                      </a:r>
                      <a:r>
                        <a:rPr lang="en-US" dirty="0">
                          <a:latin typeface="Avenir Next LT Pro" panose="020B0504020202020204" pitchFamily="34" charset="77"/>
                        </a:rPr>
                        <a:t>, ass, bust, stick, kiss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17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Love / Affection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baby, crazy, lady, body, night, tonight, show, kiss, </a:t>
                      </a:r>
                      <a:r>
                        <a:rPr lang="en-US" dirty="0" err="1">
                          <a:latin typeface="Avenir Next LT Pro" panose="020B0504020202020204" pitchFamily="34" charset="77"/>
                        </a:rPr>
                        <a:t>shawty</a:t>
                      </a:r>
                      <a:r>
                        <a:rPr lang="en-US">
                          <a:latin typeface="Avenir Next LT Pro" panose="020B0504020202020204" pitchFamily="34" charset="77"/>
                        </a:rPr>
                        <a:t>, please</a:t>
                      </a:r>
                      <a:endParaRPr lang="en-US" dirty="0"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7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Rap Skills / 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beat, drop, flow, shot, check, block, </a:t>
                      </a:r>
                      <a:r>
                        <a:rPr lang="en-US" dirty="0" err="1">
                          <a:latin typeface="Avenir Next LT Pro" panose="020B0504020202020204" pitchFamily="34" charset="77"/>
                        </a:rPr>
                        <a:t>rhym</a:t>
                      </a:r>
                      <a:r>
                        <a:rPr lang="en-US" dirty="0">
                          <a:latin typeface="Avenir Next LT Pro" panose="020B0504020202020204" pitchFamily="34" charset="77"/>
                        </a:rPr>
                        <a:t>, hand, spit, stop, rock, watch,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60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Emotion / Hardship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feel, pain, deal, high, inside, hurt, heart, away, feeling, nothing, alone, nobody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4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Club / Hook-up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Next LT Pro" panose="020B0504020202020204" pitchFamily="34" charset="77"/>
                        </a:rPr>
                        <a:t>club, girl, world, party, friend, night, pretty, body, tonight, drink, </a:t>
                      </a:r>
                      <a:r>
                        <a:rPr lang="en-US" dirty="0" err="1">
                          <a:latin typeface="Avenir Next LT Pro" panose="020B0504020202020204" pitchFamily="34" charset="77"/>
                        </a:rPr>
                        <a:t>shawty</a:t>
                      </a:r>
                      <a:endParaRPr lang="en-US" dirty="0">
                        <a:latin typeface="Avenir Next LT Pro" panose="020B05040202020202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92477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CB84791-E28B-F947-B5B3-B37ECAEBEEDA}"/>
              </a:ext>
            </a:extLst>
          </p:cNvPr>
          <p:cNvSpPr/>
          <p:nvPr/>
        </p:nvSpPr>
        <p:spPr>
          <a:xfrm>
            <a:off x="3024554" y="3896549"/>
            <a:ext cx="7643446" cy="274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5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57512-1961-6148-B0D2-04365711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oper Black" panose="0208090404030B020404" pitchFamily="18" charset="77"/>
              </a:rPr>
              <a:t>Topic Distribution</a:t>
            </a:r>
          </a:p>
        </p:txBody>
      </p:sp>
      <p:pic>
        <p:nvPicPr>
          <p:cNvPr id="7" name="Content Placeholder 6" descr="A picture containing indoor, large, sitting, many&#10;&#10;Description automatically generated">
            <a:extLst>
              <a:ext uri="{FF2B5EF4-FFF2-40B4-BE49-F238E27FC236}">
                <a16:creationId xmlns:a16="http://schemas.microsoft.com/office/drawing/2014/main" id="{DF9985E4-1CFC-D34C-97B6-31060CD8C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r="1" b="10169"/>
          <a:stretch/>
        </p:blipFill>
        <p:spPr>
          <a:xfrm>
            <a:off x="-286767" y="-343132"/>
            <a:ext cx="8404294" cy="4718605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61000"/>
              </a:srgbClr>
            </a:outerShdw>
            <a:reflection stA="0" endPos="65000" dist="50800" dir="5400000" sy="-100000" algn="bl" rotWithShape="0"/>
            <a:softEdge rad="647700"/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DB308B-5009-4167-B94C-7D778E120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Avenir Next LT Pro" panose="020B0504020202020204" pitchFamily="34" charset="77"/>
              </a:rPr>
              <a:t>Money, Drug, Rap Skills are most talked about throughout </a:t>
            </a:r>
          </a:p>
        </p:txBody>
      </p:sp>
      <p:pic>
        <p:nvPicPr>
          <p:cNvPr id="22" name="Content Placeholder 6" descr="A picture containing indoor, large, sitting, many&#10;&#10;Description automatically generated">
            <a:extLst>
              <a:ext uri="{FF2B5EF4-FFF2-40B4-BE49-F238E27FC236}">
                <a16:creationId xmlns:a16="http://schemas.microsoft.com/office/drawing/2014/main" id="{F611E51B-BE50-1949-9C02-154140234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r="1" b="10169"/>
          <a:stretch/>
        </p:blipFill>
        <p:spPr>
          <a:xfrm>
            <a:off x="4150897" y="-310568"/>
            <a:ext cx="8404294" cy="4718605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69000"/>
              </a:srgbClr>
            </a:outerShdw>
            <a:softEdge rad="6477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B3CEF-F7B0-6F45-97E0-0DB5BA75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83" y="151366"/>
            <a:ext cx="6033234" cy="391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0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9D6B-2C51-CD4A-84AA-0BCA5517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99" y="-197527"/>
            <a:ext cx="10515600" cy="1325563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Rap Lyrics Changes Over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29EB81-061A-3145-A023-341751E7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8" y="818048"/>
            <a:ext cx="10661463" cy="58148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711208-FCAC-414A-BC63-9961B9A52108}"/>
              </a:ext>
            </a:extLst>
          </p:cNvPr>
          <p:cNvCxnSpPr>
            <a:cxnSpLocks/>
          </p:cNvCxnSpPr>
          <p:nvPr/>
        </p:nvCxnSpPr>
        <p:spPr>
          <a:xfrm>
            <a:off x="5169878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BFBF47B-0D11-9E41-9292-F80AE9663F1F}"/>
              </a:ext>
            </a:extLst>
          </p:cNvPr>
          <p:cNvCxnSpPr>
            <a:cxnSpLocks/>
          </p:cNvCxnSpPr>
          <p:nvPr/>
        </p:nvCxnSpPr>
        <p:spPr>
          <a:xfrm>
            <a:off x="8288217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42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9D6B-2C51-CD4A-84AA-0BCA5517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99" y="-197527"/>
            <a:ext cx="10515600" cy="1325563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Rap Lyrics Changes Over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29EB81-061A-3145-A023-341751E7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8" y="818048"/>
            <a:ext cx="10661463" cy="58148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711208-FCAC-414A-BC63-9961B9A52108}"/>
              </a:ext>
            </a:extLst>
          </p:cNvPr>
          <p:cNvCxnSpPr>
            <a:cxnSpLocks/>
          </p:cNvCxnSpPr>
          <p:nvPr/>
        </p:nvCxnSpPr>
        <p:spPr>
          <a:xfrm>
            <a:off x="5169878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48D56F6D-F60C-CF49-9344-31C2037B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049" y="2918837"/>
            <a:ext cx="734634" cy="1020325"/>
          </a:xfrm>
          <a:prstGeom prst="rect">
            <a:avLst/>
          </a:prstGeom>
        </p:spPr>
      </p:pic>
      <p:pic>
        <p:nvPicPr>
          <p:cNvPr id="20" name="Picture 19" descr="A group of people standing together in uniform&#10;&#10;Description automatically generated">
            <a:extLst>
              <a:ext uri="{FF2B5EF4-FFF2-40B4-BE49-F238E27FC236}">
                <a16:creationId xmlns:a16="http://schemas.microsoft.com/office/drawing/2014/main" id="{A43A55EA-9DF2-6B47-AC2E-89DF63DAB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238" y="1714442"/>
            <a:ext cx="1213258" cy="772074"/>
          </a:xfrm>
          <a:prstGeom prst="rect">
            <a:avLst/>
          </a:prstGeom>
        </p:spPr>
      </p:pic>
      <p:pic>
        <p:nvPicPr>
          <p:cNvPr id="22" name="Picture 21" descr="A person wearing a hat&#10;&#10;Description automatically generated">
            <a:extLst>
              <a:ext uri="{FF2B5EF4-FFF2-40B4-BE49-F238E27FC236}">
                <a16:creationId xmlns:a16="http://schemas.microsoft.com/office/drawing/2014/main" id="{F9D364D6-1CEC-0B46-B044-245976156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41" y="2668296"/>
            <a:ext cx="1029432" cy="772074"/>
          </a:xfrm>
          <a:prstGeom prst="rect">
            <a:avLst/>
          </a:prstGeom>
        </p:spPr>
      </p:pic>
      <p:pic>
        <p:nvPicPr>
          <p:cNvPr id="25" name="Picture 24" descr="A group of people on a sidewalk&#10;&#10;Description automatically generated">
            <a:extLst>
              <a:ext uri="{FF2B5EF4-FFF2-40B4-BE49-F238E27FC236}">
                <a16:creationId xmlns:a16="http://schemas.microsoft.com/office/drawing/2014/main" id="{3F0CE5D8-2864-9645-9688-B07D006C2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278" y="1720872"/>
            <a:ext cx="1053429" cy="70228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BFBF47B-0D11-9E41-9292-F80AE9663F1F}"/>
              </a:ext>
            </a:extLst>
          </p:cNvPr>
          <p:cNvCxnSpPr>
            <a:cxnSpLocks/>
          </p:cNvCxnSpPr>
          <p:nvPr/>
        </p:nvCxnSpPr>
        <p:spPr>
          <a:xfrm>
            <a:off x="8288217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7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9D6B-2C51-CD4A-84AA-0BCA5517B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99" y="-197527"/>
            <a:ext cx="10515600" cy="1325563"/>
          </a:xfrm>
        </p:spPr>
        <p:txBody>
          <a:bodyPr/>
          <a:lstStyle/>
          <a:p>
            <a:r>
              <a:rPr lang="en-US" dirty="0">
                <a:latin typeface="Cooper Black" panose="0208090404030B020404" pitchFamily="18" charset="77"/>
              </a:rPr>
              <a:t>Rap Lyrics Changes Over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29EB81-061A-3145-A023-341751E7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8" y="818048"/>
            <a:ext cx="10661463" cy="581489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711208-FCAC-414A-BC63-9961B9A52108}"/>
              </a:ext>
            </a:extLst>
          </p:cNvPr>
          <p:cNvCxnSpPr>
            <a:cxnSpLocks/>
          </p:cNvCxnSpPr>
          <p:nvPr/>
        </p:nvCxnSpPr>
        <p:spPr>
          <a:xfrm>
            <a:off x="5169878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48D56F6D-F60C-CF49-9344-31C2037B9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049" y="2918837"/>
            <a:ext cx="734634" cy="1020325"/>
          </a:xfrm>
          <a:prstGeom prst="rect">
            <a:avLst/>
          </a:prstGeom>
        </p:spPr>
      </p:pic>
      <p:pic>
        <p:nvPicPr>
          <p:cNvPr id="20" name="Picture 19" descr="A group of people standing together in uniform&#10;&#10;Description automatically generated">
            <a:extLst>
              <a:ext uri="{FF2B5EF4-FFF2-40B4-BE49-F238E27FC236}">
                <a16:creationId xmlns:a16="http://schemas.microsoft.com/office/drawing/2014/main" id="{A43A55EA-9DF2-6B47-AC2E-89DF63DAB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238" y="1714442"/>
            <a:ext cx="1213258" cy="772074"/>
          </a:xfrm>
          <a:prstGeom prst="rect">
            <a:avLst/>
          </a:prstGeom>
        </p:spPr>
      </p:pic>
      <p:pic>
        <p:nvPicPr>
          <p:cNvPr id="22" name="Picture 21" descr="A person wearing a hat&#10;&#10;Description automatically generated">
            <a:extLst>
              <a:ext uri="{FF2B5EF4-FFF2-40B4-BE49-F238E27FC236}">
                <a16:creationId xmlns:a16="http://schemas.microsoft.com/office/drawing/2014/main" id="{F9D364D6-1CEC-0B46-B044-245976156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7041" y="2668296"/>
            <a:ext cx="1029432" cy="772074"/>
          </a:xfrm>
          <a:prstGeom prst="rect">
            <a:avLst/>
          </a:prstGeom>
        </p:spPr>
      </p:pic>
      <p:pic>
        <p:nvPicPr>
          <p:cNvPr id="25" name="Picture 24" descr="A group of people on a sidewalk&#10;&#10;Description automatically generated">
            <a:extLst>
              <a:ext uri="{FF2B5EF4-FFF2-40B4-BE49-F238E27FC236}">
                <a16:creationId xmlns:a16="http://schemas.microsoft.com/office/drawing/2014/main" id="{3F0CE5D8-2864-9645-9688-B07D006C2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278" y="1720872"/>
            <a:ext cx="1053429" cy="702286"/>
          </a:xfrm>
          <a:prstGeom prst="rect">
            <a:avLst/>
          </a:prstGeom>
        </p:spPr>
      </p:pic>
      <p:pic>
        <p:nvPicPr>
          <p:cNvPr id="27" name="Picture 26" descr="A person wearing a hat&#10;&#10;Description automatically generated">
            <a:extLst>
              <a:ext uri="{FF2B5EF4-FFF2-40B4-BE49-F238E27FC236}">
                <a16:creationId xmlns:a16="http://schemas.microsoft.com/office/drawing/2014/main" id="{CED0FDD1-CE06-E141-89B5-B911A14AA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387" y="4385662"/>
            <a:ext cx="819918" cy="567635"/>
          </a:xfrm>
          <a:prstGeom prst="rect">
            <a:avLst/>
          </a:prstGeom>
        </p:spPr>
      </p:pic>
      <p:pic>
        <p:nvPicPr>
          <p:cNvPr id="31" name="Picture 3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E3D1DE-9C97-504A-97E3-46DE3DB8B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0252" y="3718281"/>
            <a:ext cx="1019267" cy="762459"/>
          </a:xfrm>
          <a:prstGeom prst="rect">
            <a:avLst/>
          </a:prstGeom>
        </p:spPr>
      </p:pic>
      <p:pic>
        <p:nvPicPr>
          <p:cNvPr id="36" name="Picture 35" descr="A close up of a person&#10;&#10;Description automatically generated">
            <a:extLst>
              <a:ext uri="{FF2B5EF4-FFF2-40B4-BE49-F238E27FC236}">
                <a16:creationId xmlns:a16="http://schemas.microsoft.com/office/drawing/2014/main" id="{BDB43955-D5ED-9744-AAA8-F5D78369C6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4480" y="3486398"/>
            <a:ext cx="695883" cy="613320"/>
          </a:xfrm>
          <a:prstGeom prst="rect">
            <a:avLst/>
          </a:prstGeom>
        </p:spPr>
      </p:pic>
      <p:pic>
        <p:nvPicPr>
          <p:cNvPr id="38" name="Picture 37" descr="A person wearing a hat&#10;&#10;Description automatically generated">
            <a:extLst>
              <a:ext uri="{FF2B5EF4-FFF2-40B4-BE49-F238E27FC236}">
                <a16:creationId xmlns:a16="http://schemas.microsoft.com/office/drawing/2014/main" id="{9D52623A-F107-3C49-B518-38C72642D8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1743" y="4212289"/>
            <a:ext cx="655532" cy="655532"/>
          </a:xfrm>
          <a:prstGeom prst="rect">
            <a:avLst/>
          </a:prstGeom>
        </p:spPr>
      </p:pic>
      <p:pic>
        <p:nvPicPr>
          <p:cNvPr id="40" name="Picture 3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C599EB5-F3D6-2A4B-B3A5-A0A6BC1B1D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2848" y="5006232"/>
            <a:ext cx="1213258" cy="62716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BFBF47B-0D11-9E41-9292-F80AE9663F1F}"/>
              </a:ext>
            </a:extLst>
          </p:cNvPr>
          <p:cNvCxnSpPr>
            <a:cxnSpLocks/>
          </p:cNvCxnSpPr>
          <p:nvPr/>
        </p:nvCxnSpPr>
        <p:spPr>
          <a:xfrm>
            <a:off x="8288217" y="1133832"/>
            <a:ext cx="0" cy="466000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B6A0A8F-A4D6-C94C-B853-5C2CEA6EC0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6150" y="2877545"/>
            <a:ext cx="642267" cy="4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9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685</Words>
  <Application>Microsoft Macintosh PowerPoint</Application>
  <PresentationFormat>Widescreen</PresentationFormat>
  <Paragraphs>85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Calibri</vt:lpstr>
      <vt:lpstr>Calibri Light</vt:lpstr>
      <vt:lpstr>Cooper Black</vt:lpstr>
      <vt:lpstr>Office Theme</vt:lpstr>
      <vt:lpstr>Evolution of Rap Music</vt:lpstr>
      <vt:lpstr>Hip-Hop From the Streets to the Mainstream</vt:lpstr>
      <vt:lpstr>How did rap music evolve over time?</vt:lpstr>
      <vt:lpstr>Pre-processing</vt:lpstr>
      <vt:lpstr>Topic Modeling (NMF)</vt:lpstr>
      <vt:lpstr>Topic Distribution</vt:lpstr>
      <vt:lpstr>Rap Lyrics Changes Over Time</vt:lpstr>
      <vt:lpstr>Rap Lyrics Changes Over Time</vt:lpstr>
      <vt:lpstr>Rap Lyrics Changes Over Time</vt:lpstr>
      <vt:lpstr>Rap Lyrics Changes Over Time</vt:lpstr>
      <vt:lpstr>Rap Lyrics Changes Over Time</vt:lpstr>
      <vt:lpstr>Kanye West vs. Lil Wayne</vt:lpstr>
      <vt:lpstr>More EDA:  Fashion Brand in Rap Lyrics</vt:lpstr>
      <vt:lpstr>More EDA: People in Rap Lyrics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Rap Music</dc:title>
  <dc:creator>A1812</dc:creator>
  <cp:lastModifiedBy>A1812</cp:lastModifiedBy>
  <cp:revision>11</cp:revision>
  <dcterms:created xsi:type="dcterms:W3CDTF">2020-02-28T16:54:09Z</dcterms:created>
  <dcterms:modified xsi:type="dcterms:W3CDTF">2020-04-07T16:46:33Z</dcterms:modified>
</cp:coreProperties>
</file>